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67" r:id="rId4"/>
    <p:sldId id="258" r:id="rId5"/>
    <p:sldId id="259" r:id="rId6"/>
    <p:sldId id="260" r:id="rId7"/>
    <p:sldId id="268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OPti47ZapRntN0aj3aqRrw==" hashData="Sm0U0oRSPtrfO0tCU+IoL/9nTmbArPhQUj1/PTQqNaIT2ZAKZgt5Jn2HP6nYO1N+cf+4eKM+JCfbV9ZBmTh61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 snapToGrid="0">
      <p:cViewPr varScale="1">
        <p:scale>
          <a:sx n="81" d="100"/>
          <a:sy n="81" d="100"/>
        </p:scale>
        <p:origin x="81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llermo Pérez Velasco" userId="84af75e1274e6f29" providerId="LiveId" clId="{17526F81-065D-4030-88B7-635EC9BEE297}"/>
    <pc:docChg chg="custSel mod addSld modSld sldOrd">
      <pc:chgData name="Guillermo Pérez Velasco" userId="84af75e1274e6f29" providerId="LiveId" clId="{17526F81-065D-4030-88B7-635EC9BEE297}" dt="2022-03-26T08:51:08.063" v="497"/>
      <pc:docMkLst>
        <pc:docMk/>
      </pc:docMkLst>
      <pc:sldChg chg="modSp">
        <pc:chgData name="Guillermo Pérez Velasco" userId="84af75e1274e6f29" providerId="LiveId" clId="{17526F81-065D-4030-88B7-635EC9BEE297}" dt="2022-03-23T20:56:59.546" v="112" actId="113"/>
        <pc:sldMkLst>
          <pc:docMk/>
          <pc:sldMk cId="1251549348" sldId="259"/>
        </pc:sldMkLst>
        <pc:spChg chg="mod">
          <ac:chgData name="Guillermo Pérez Velasco" userId="84af75e1274e6f29" providerId="LiveId" clId="{17526F81-065D-4030-88B7-635EC9BEE297}" dt="2022-03-23T20:56:59.546" v="112" actId="113"/>
          <ac:spMkLst>
            <pc:docMk/>
            <pc:sldMk cId="1251549348" sldId="259"/>
            <ac:spMk id="3" creationId="{4EC645EA-F1DF-4693-94C4-4D0669FE7005}"/>
          </ac:spMkLst>
        </pc:spChg>
      </pc:sldChg>
      <pc:sldChg chg="modSp mod modAnim">
        <pc:chgData name="Guillermo Pérez Velasco" userId="84af75e1274e6f29" providerId="LiveId" clId="{17526F81-065D-4030-88B7-635EC9BEE297}" dt="2022-03-23T20:57:13.691" v="115" actId="114"/>
        <pc:sldMkLst>
          <pc:docMk/>
          <pc:sldMk cId="4036791811" sldId="260"/>
        </pc:sldMkLst>
        <pc:spChg chg="mod">
          <ac:chgData name="Guillermo Pérez Velasco" userId="84af75e1274e6f29" providerId="LiveId" clId="{17526F81-065D-4030-88B7-635EC9BEE297}" dt="2022-03-23T20:57:13.691" v="115" actId="114"/>
          <ac:spMkLst>
            <pc:docMk/>
            <pc:sldMk cId="4036791811" sldId="260"/>
            <ac:spMk id="3" creationId="{DB12B4DE-A0DA-4FF5-8D45-A75737EEB498}"/>
          </ac:spMkLst>
        </pc:spChg>
      </pc:sldChg>
      <pc:sldChg chg="modSp">
        <pc:chgData name="Guillermo Pérez Velasco" userId="84af75e1274e6f29" providerId="LiveId" clId="{17526F81-065D-4030-88B7-635EC9BEE297}" dt="2022-03-25T08:26:54.892" v="495" actId="20577"/>
        <pc:sldMkLst>
          <pc:docMk/>
          <pc:sldMk cId="3302053202" sldId="261"/>
        </pc:sldMkLst>
        <pc:spChg chg="mod">
          <ac:chgData name="Guillermo Pérez Velasco" userId="84af75e1274e6f29" providerId="LiveId" clId="{17526F81-065D-4030-88B7-635EC9BEE297}" dt="2022-03-25T08:26:54.892" v="495" actId="20577"/>
          <ac:spMkLst>
            <pc:docMk/>
            <pc:sldMk cId="3302053202" sldId="261"/>
            <ac:spMk id="3" creationId="{088F0049-564F-4C90-A7FF-5CF33C6345DC}"/>
          </ac:spMkLst>
        </pc:spChg>
      </pc:sldChg>
      <pc:sldChg chg="modSp new mod ord modAnim">
        <pc:chgData name="Guillermo Pérez Velasco" userId="84af75e1274e6f29" providerId="LiveId" clId="{17526F81-065D-4030-88B7-635EC9BEE297}" dt="2022-03-25T08:00:02.797" v="470" actId="1076"/>
        <pc:sldMkLst>
          <pc:docMk/>
          <pc:sldMk cId="1402499610" sldId="268"/>
        </pc:sldMkLst>
        <pc:spChg chg="mod">
          <ac:chgData name="Guillermo Pérez Velasco" userId="84af75e1274e6f29" providerId="LiveId" clId="{17526F81-065D-4030-88B7-635EC9BEE297}" dt="2022-03-25T07:57:44.260" v="173" actId="122"/>
          <ac:spMkLst>
            <pc:docMk/>
            <pc:sldMk cId="1402499610" sldId="268"/>
            <ac:spMk id="2" creationId="{6E849B8F-E387-405F-8FB3-81B95C1BD13C}"/>
          </ac:spMkLst>
        </pc:spChg>
        <pc:spChg chg="mod">
          <ac:chgData name="Guillermo Pérez Velasco" userId="84af75e1274e6f29" providerId="LiveId" clId="{17526F81-065D-4030-88B7-635EC9BEE297}" dt="2022-03-25T07:59:40.998" v="465" actId="20577"/>
          <ac:spMkLst>
            <pc:docMk/>
            <pc:sldMk cId="1402499610" sldId="268"/>
            <ac:spMk id="3" creationId="{E9FDE972-EEAD-4E0B-B973-005CA8D17700}"/>
          </ac:spMkLst>
        </pc:spChg>
        <pc:spChg chg="mod">
          <ac:chgData name="Guillermo Pérez Velasco" userId="84af75e1274e6f29" providerId="LiveId" clId="{17526F81-065D-4030-88B7-635EC9BEE297}" dt="2022-03-25T08:00:02.797" v="470" actId="1076"/>
          <ac:spMkLst>
            <pc:docMk/>
            <pc:sldMk cId="1402499610" sldId="268"/>
            <ac:spMk id="4" creationId="{CD0FC5D9-2D0B-4086-815C-3C0BE1A16F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43109-843D-4493-BC7B-14E69872BBF0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82B66-117E-4959-82E7-E365487045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7093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ED99-47F3-473D-AF87-4B07BD2D5145}" type="datetime1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53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0F32-1FC9-4E2F-B503-B217CAC37E0F}" type="datetime1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719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930-A00F-4427-B32E-D26FA2B1E432}" type="datetime1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26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38320-4137-41D1-8A67-363EFC8174C4}" type="datetime1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095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59E0-85DD-4FBA-B1AB-B55E494F034B}" type="datetime1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44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6CA-1850-42D7-9C86-5D3ECF7C5BCA}" type="datetime1">
              <a:rPr lang="es-ES" smtClean="0"/>
              <a:t>26/03/2022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7900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E575-5F9F-440B-9721-D54C2759CFC8}" type="datetime1">
              <a:rPr lang="es-ES" smtClean="0"/>
              <a:t>26/03/2022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02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8144-2158-4D01-B555-198AC9A761F4}" type="datetime1">
              <a:rPr lang="es-ES" smtClean="0"/>
              <a:t>26/03/2022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582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8402-418A-4346-B9B8-29A2C82BD585}" type="datetime1">
              <a:rPr lang="es-ES" smtClean="0"/>
              <a:t>26/03/2022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872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D781-6B5F-4B2D-BFC3-E4BD83489263}" type="datetime1">
              <a:rPr lang="es-ES" smtClean="0"/>
              <a:t>26/03/2022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122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1267-6B6A-48A6-B8A2-38D60163EF44}" type="datetime1">
              <a:rPr lang="es-ES" smtClean="0"/>
              <a:t>26/03/2022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37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B7A8B-CB35-4F16-998A-BD2AC42F9ED0}" type="datetime1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Guillermo Pérez Velasco - XXV Jornadas de empleo UMH - 2021/2022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BD1C5-CBEA-45EE-854A-EED2527546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05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CACBDD-A34E-4F4C-B3B4-446AD13CB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0905" y="695302"/>
            <a:ext cx="9350189" cy="1809796"/>
          </a:xfrm>
        </p:spPr>
        <p:txBody>
          <a:bodyPr>
            <a:normAutofit/>
          </a:bodyPr>
          <a:lstStyle/>
          <a:p>
            <a:r>
              <a:rPr lang="es-ES" sz="4000" b="1" u="sng" dirty="0">
                <a:latin typeface="+mn-lt"/>
              </a:rPr>
              <a:t>XXV Jornadas de empleo - UMH</a:t>
            </a:r>
            <a:br>
              <a:rPr lang="es-ES" sz="4000" b="1" dirty="0">
                <a:latin typeface="+mn-lt"/>
              </a:rPr>
            </a:br>
            <a:br>
              <a:rPr lang="es-ES" sz="4000" b="1" dirty="0">
                <a:latin typeface="+mn-lt"/>
              </a:rPr>
            </a:br>
            <a:r>
              <a:rPr lang="es-ES" sz="4000" b="1" dirty="0">
                <a:latin typeface="+mn-lt"/>
              </a:rPr>
              <a:t>Relaciones Laborales y RRHH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269777-66C2-4BEA-8298-0162BD991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279" y="2833088"/>
            <a:ext cx="10803118" cy="1958788"/>
          </a:xfrm>
        </p:spPr>
        <p:txBody>
          <a:bodyPr/>
          <a:lstStyle/>
          <a:p>
            <a:r>
              <a:rPr lang="es-ES" sz="3200" i="1" dirty="0">
                <a:latin typeface="Arial Narrow" panose="020B0606020202030204" pitchFamily="34" charset="0"/>
              </a:rPr>
              <a:t>Guillermo Pérez Velasco (Unión Salinera de España – Grupo </a:t>
            </a:r>
            <a:r>
              <a:rPr lang="es-ES" sz="3200" i="1" dirty="0" err="1">
                <a:latin typeface="Arial Narrow" panose="020B0606020202030204" pitchFamily="34" charset="0"/>
              </a:rPr>
              <a:t>Salins</a:t>
            </a:r>
            <a:r>
              <a:rPr lang="es-ES" sz="3200" i="1" dirty="0">
                <a:latin typeface="Arial Narrow" panose="020B0606020202030204" pitchFamily="34" charset="0"/>
              </a:rPr>
              <a:t>)</a:t>
            </a:r>
          </a:p>
          <a:p>
            <a:endParaRPr lang="es-ES" sz="2800" dirty="0">
              <a:latin typeface="Arial Narrow" panose="020B0606020202030204" pitchFamily="34" charset="0"/>
            </a:endParaRPr>
          </a:p>
          <a:p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141A5E-6EAF-4FD2-8E99-3345D84E5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58352" y="6293225"/>
            <a:ext cx="6060142" cy="378388"/>
          </a:xfrm>
        </p:spPr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85A9022-533A-4627-B191-8DADF2B41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10" y="5031231"/>
            <a:ext cx="2577380" cy="1056981"/>
          </a:xfrm>
          <a:prstGeom prst="roundRect">
            <a:avLst>
              <a:gd name="adj" fmla="val 6243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1832D46-F2F5-45DF-80D7-4AFF7A5BE1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2322" y="3730481"/>
            <a:ext cx="967347" cy="9318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1139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3C6E88-8E05-4F7C-B509-120A46B8D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49753" cy="620992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001F96-C0DF-4888-A00C-2231CD5A7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424"/>
            <a:ext cx="10515600" cy="476053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ES" i="1" dirty="0">
                <a:latin typeface="Arial Narrow" panose="020B0606020202030204" pitchFamily="34" charset="0"/>
              </a:rPr>
              <a:t>Guillermo Pérez Velasco (Unión Salinera de España – Grupo </a:t>
            </a:r>
            <a:r>
              <a:rPr lang="es-ES" i="1" dirty="0" err="1">
                <a:latin typeface="Arial Narrow" panose="020B0606020202030204" pitchFamily="34" charset="0"/>
              </a:rPr>
              <a:t>Salins</a:t>
            </a:r>
            <a:r>
              <a:rPr lang="es-ES" i="1" dirty="0">
                <a:latin typeface="Arial Narrow" panose="020B0606020202030204" pitchFamily="34" charset="0"/>
              </a:rPr>
              <a:t>)</a:t>
            </a:r>
          </a:p>
          <a:p>
            <a:pPr marL="0" indent="0" algn="ctr">
              <a:buNone/>
            </a:pPr>
            <a:endParaRPr lang="es-ES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s-ES" sz="2200" i="1" dirty="0"/>
              <a:t>-</a:t>
            </a:r>
            <a:r>
              <a:rPr lang="es-ES" sz="2600" b="1" i="1" dirty="0"/>
              <a:t>Contrataciones </a:t>
            </a:r>
            <a:r>
              <a:rPr lang="es-ES" sz="2600" i="1" dirty="0"/>
              <a:t>(</a:t>
            </a:r>
            <a:r>
              <a:rPr lang="es-ES" sz="2600" i="1" dirty="0" err="1"/>
              <a:t>Contrat</a:t>
            </a:r>
            <a:r>
              <a:rPr lang="es-ES" sz="2600" i="1" dirty="0"/>
              <a:t>@)</a:t>
            </a:r>
          </a:p>
          <a:p>
            <a:pPr marL="0" indent="0">
              <a:buNone/>
            </a:pPr>
            <a:r>
              <a:rPr lang="es-ES" sz="2600" b="1" i="1" dirty="0"/>
              <a:t>-Altas, bajas, variaciones en la Seguridad Social </a:t>
            </a:r>
            <a:r>
              <a:rPr lang="es-ES" sz="2600" i="1" dirty="0"/>
              <a:t>(Sistema RED)</a:t>
            </a:r>
          </a:p>
          <a:p>
            <a:pPr marL="0" indent="0">
              <a:buNone/>
            </a:pPr>
            <a:r>
              <a:rPr lang="es-ES" sz="2600" b="1" i="1" dirty="0"/>
              <a:t>-Bajas por IT/maternidad/paternidad, </a:t>
            </a:r>
            <a:r>
              <a:rPr lang="es-ES" sz="2600" b="1" i="1" dirty="0" err="1"/>
              <a:t>etc</a:t>
            </a:r>
            <a:r>
              <a:rPr lang="es-ES" sz="2600" b="1" i="1" dirty="0"/>
              <a:t>… </a:t>
            </a:r>
            <a:r>
              <a:rPr lang="es-ES" sz="2600" i="1" dirty="0"/>
              <a:t>(Sistema RED)</a:t>
            </a:r>
            <a:endParaRPr lang="es-ES" sz="2600" b="1" i="1" dirty="0"/>
          </a:p>
          <a:p>
            <a:pPr marL="0" indent="0">
              <a:buNone/>
            </a:pPr>
            <a:r>
              <a:rPr lang="es-ES" sz="2600" b="1" i="1" dirty="0"/>
              <a:t>-Gestión de AT (con y sin baja) </a:t>
            </a:r>
            <a:r>
              <a:rPr lang="es-ES" sz="2600" i="1" dirty="0"/>
              <a:t>(</a:t>
            </a:r>
            <a:r>
              <a:rPr lang="es-ES" sz="2600" i="1" dirty="0" err="1"/>
              <a:t>Delt</a:t>
            </a:r>
            <a:r>
              <a:rPr lang="es-ES" sz="2600" i="1" dirty="0"/>
              <a:t>@)</a:t>
            </a:r>
          </a:p>
          <a:p>
            <a:pPr marL="0" indent="0">
              <a:buNone/>
            </a:pPr>
            <a:r>
              <a:rPr lang="es-ES" sz="2600" b="1" i="1" dirty="0"/>
              <a:t>-Nóminas y finiquitos </a:t>
            </a:r>
            <a:r>
              <a:rPr lang="es-ES" sz="2600" i="1" dirty="0"/>
              <a:t>(&gt;100 empleados SAGE)</a:t>
            </a:r>
          </a:p>
          <a:p>
            <a:pPr marL="0" indent="0">
              <a:buNone/>
            </a:pPr>
            <a:r>
              <a:rPr lang="es-ES" sz="2600" b="1" i="1" dirty="0"/>
              <a:t>-Documentación desempleo </a:t>
            </a:r>
            <a:r>
              <a:rPr lang="es-ES" sz="2600" i="1" dirty="0"/>
              <a:t>(Certific@2)</a:t>
            </a:r>
          </a:p>
          <a:p>
            <a:pPr marL="0" indent="0">
              <a:buNone/>
            </a:pPr>
            <a:r>
              <a:rPr lang="es-ES" sz="2600" b="1" i="1" dirty="0"/>
              <a:t>-IRPF </a:t>
            </a:r>
            <a:r>
              <a:rPr lang="es-ES" sz="2600" i="1" dirty="0"/>
              <a:t>(retenciones/mensual/trimestral/anual)</a:t>
            </a:r>
          </a:p>
          <a:p>
            <a:pPr marL="0" indent="0">
              <a:buNone/>
            </a:pPr>
            <a:r>
              <a:rPr lang="es-ES" sz="2600" b="1" i="1" dirty="0"/>
              <a:t>-Comunicaciones con la Administración </a:t>
            </a:r>
            <a:r>
              <a:rPr lang="es-ES" sz="2600" i="1" dirty="0"/>
              <a:t>(INSS/SEPE/TGSS,…)</a:t>
            </a:r>
          </a:p>
          <a:p>
            <a:pPr marL="0" indent="0">
              <a:buNone/>
            </a:pPr>
            <a:r>
              <a:rPr lang="es-ES" sz="2600" b="1" i="1" dirty="0"/>
              <a:t>-Gestión de ausencias/permisos/registro horario…</a:t>
            </a:r>
          </a:p>
          <a:p>
            <a:pPr marL="0" indent="0">
              <a:buNone/>
            </a:pPr>
            <a:r>
              <a:rPr lang="es-ES" sz="2600" i="1" dirty="0"/>
              <a:t>-</a:t>
            </a:r>
            <a:r>
              <a:rPr lang="es-ES" sz="2600" b="1" i="1" dirty="0"/>
              <a:t>Encuestas </a:t>
            </a:r>
            <a:r>
              <a:rPr lang="es-ES" sz="2600" i="1" dirty="0"/>
              <a:t>(INE, Ministerio de Trabajo, …)</a:t>
            </a:r>
          </a:p>
          <a:p>
            <a:pPr marL="0" indent="0">
              <a:buNone/>
            </a:pPr>
            <a:r>
              <a:rPr lang="es-ES" sz="2600" b="1" i="1" dirty="0"/>
              <a:t>-</a:t>
            </a:r>
            <a:r>
              <a:rPr lang="es-ES" sz="2600" b="1" i="1" dirty="0" err="1"/>
              <a:t>Etc</a:t>
            </a:r>
            <a:r>
              <a:rPr lang="es-ES" sz="2600" b="1" i="1" dirty="0"/>
              <a:t>…</a:t>
            </a:r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endParaRPr lang="es-ES" sz="3200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3B667B-5B40-4A99-92FD-B0319EAC6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9888" y="6071906"/>
            <a:ext cx="5912224" cy="420968"/>
          </a:xfrm>
        </p:spPr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913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AB59FC16-5287-4AA4-A499-490F3B682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5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/>
              <a:t>CONSEJOS PRÁCTICOS : BÚSQUEDA DE EMPLEO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4A2408-56F9-4588-929B-67523A2BA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147"/>
            <a:ext cx="10515600" cy="4602816"/>
          </a:xfrm>
        </p:spPr>
        <p:txBody>
          <a:bodyPr/>
          <a:lstStyle/>
          <a:p>
            <a:pPr marL="514350" indent="-514350" algn="ctr">
              <a:buAutoNum type="arabicParenR"/>
            </a:pPr>
            <a:r>
              <a:rPr lang="es-ES" b="1" dirty="0"/>
              <a:t>Enfocar la búsqueda de empleo: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i="1" dirty="0">
                <a:sym typeface="Wingdings" panose="05000000000000000000" pitchFamily="2" charset="2"/>
              </a:rPr>
              <a:t>Gestorías/Asesorías</a:t>
            </a:r>
          </a:p>
          <a:p>
            <a:pPr marL="0" indent="0">
              <a:buNone/>
            </a:pPr>
            <a:r>
              <a:rPr lang="es-ES" i="1" dirty="0">
                <a:sym typeface="Wingdings" panose="05000000000000000000" pitchFamily="2" charset="2"/>
              </a:rPr>
              <a:t>Consultoras de RRHH</a:t>
            </a:r>
          </a:p>
          <a:p>
            <a:pPr marL="0" indent="0">
              <a:buNone/>
            </a:pPr>
            <a:r>
              <a:rPr lang="es-ES" i="1" dirty="0">
                <a:sym typeface="Wingdings" panose="05000000000000000000" pitchFamily="2" charset="2"/>
              </a:rPr>
              <a:t>Departamento de RRHH (Laboral/Selección/Perfil Generalista)</a:t>
            </a:r>
          </a:p>
          <a:p>
            <a:pPr marL="0" indent="0">
              <a:buNone/>
            </a:pPr>
            <a:r>
              <a:rPr lang="es-ES" i="1" dirty="0">
                <a:sym typeface="Wingdings" panose="05000000000000000000" pitchFamily="2" charset="2"/>
              </a:rPr>
              <a:t>Empresas de Trabajo Temporal</a:t>
            </a:r>
          </a:p>
          <a:p>
            <a:pPr marL="0" indent="0">
              <a:buNone/>
            </a:pPr>
            <a:r>
              <a:rPr lang="es-ES" i="1" dirty="0">
                <a:sym typeface="Wingdings" panose="05000000000000000000" pitchFamily="2" charset="2"/>
              </a:rPr>
              <a:t>Despacho de abogados/as</a:t>
            </a:r>
          </a:p>
          <a:p>
            <a:pPr marL="0" indent="0">
              <a:buNone/>
            </a:pPr>
            <a:r>
              <a:rPr lang="es-ES" i="1" dirty="0">
                <a:sym typeface="Wingdings" panose="05000000000000000000" pitchFamily="2" charset="2"/>
              </a:rPr>
              <a:t>Servicios de PRL/Mutuas de AT-EP</a:t>
            </a:r>
          </a:p>
          <a:p>
            <a:pPr marL="0" indent="0">
              <a:buNone/>
            </a:pPr>
            <a:r>
              <a:rPr lang="es-ES" b="1" i="1" dirty="0">
                <a:sym typeface="Wingdings" panose="05000000000000000000" pitchFamily="2" charset="2"/>
              </a:rPr>
              <a:t>Otros: </a:t>
            </a:r>
            <a:r>
              <a:rPr lang="es-ES" i="1" dirty="0">
                <a:sym typeface="Wingdings" panose="05000000000000000000" pitchFamily="2" charset="2"/>
              </a:rPr>
              <a:t>Trabajo autónomo/oposiciones para la Admón. Pública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9DF8EB-0B42-4240-8C9F-8B79A86CD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8841" y="6347385"/>
            <a:ext cx="5634318" cy="365125"/>
          </a:xfrm>
        </p:spPr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348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8242CC-E818-47B2-A544-D838838A2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b="1" dirty="0"/>
              <a:t>CONSEJOS PRÁCTICOS : BÚSQUEDA DE EMPLEO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17D81E-5BC7-455D-A08D-1FE116AA7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b="1" dirty="0"/>
              <a:t>2) Utilizar herramientas disponibles:</a:t>
            </a:r>
          </a:p>
          <a:p>
            <a:pPr marL="0" indent="0" algn="ctr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</a:t>
            </a:r>
            <a:r>
              <a:rPr lang="es-ES" b="1" dirty="0">
                <a:sym typeface="Wingdings" panose="05000000000000000000" pitchFamily="2" charset="2"/>
              </a:rPr>
              <a:t>Universidad </a:t>
            </a:r>
            <a:r>
              <a:rPr lang="es-ES" i="1" dirty="0">
                <a:sym typeface="Wingdings" panose="05000000000000000000" pitchFamily="2" charset="2"/>
              </a:rPr>
              <a:t>(Observatorio Ocupacional) </a:t>
            </a:r>
            <a:r>
              <a:rPr lang="es-ES" dirty="0">
                <a:sym typeface="Wingdings" panose="05000000000000000000" pitchFamily="2" charset="2"/>
              </a:rPr>
              <a:t>CV + carta presentación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</a:t>
            </a:r>
            <a:r>
              <a:rPr lang="es-ES" b="1" i="1" dirty="0">
                <a:sym typeface="Wingdings" panose="05000000000000000000" pitchFamily="2" charset="2"/>
              </a:rPr>
              <a:t>Agencias de colocación/ADL </a:t>
            </a:r>
            <a:r>
              <a:rPr lang="es-ES" i="1" dirty="0">
                <a:sym typeface="Wingdings" panose="05000000000000000000" pitchFamily="2" charset="2"/>
              </a:rPr>
              <a:t>ayuntamientos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</a:t>
            </a:r>
            <a:r>
              <a:rPr lang="es-ES" b="1" i="1" dirty="0">
                <a:sym typeface="Wingdings" panose="05000000000000000000" pitchFamily="2" charset="2"/>
              </a:rPr>
              <a:t>SPE</a:t>
            </a:r>
            <a:r>
              <a:rPr lang="es-ES" i="1" dirty="0">
                <a:sym typeface="Wingdings" panose="05000000000000000000" pitchFamily="2" charset="2"/>
              </a:rPr>
              <a:t> (Labora/SEPE)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</a:t>
            </a:r>
            <a:r>
              <a:rPr lang="es-ES" b="1" i="1" dirty="0">
                <a:sym typeface="Wingdings" panose="05000000000000000000" pitchFamily="2" charset="2"/>
              </a:rPr>
              <a:t>Portales de búsqueda de empleo </a:t>
            </a:r>
            <a:r>
              <a:rPr lang="es-ES" i="1" dirty="0">
                <a:sym typeface="Wingdings" panose="05000000000000000000" pitchFamily="2" charset="2"/>
              </a:rPr>
              <a:t>(</a:t>
            </a:r>
            <a:r>
              <a:rPr lang="es-ES" i="1" dirty="0" err="1">
                <a:sym typeface="Wingdings" panose="05000000000000000000" pitchFamily="2" charset="2"/>
              </a:rPr>
              <a:t>Infojobs</a:t>
            </a:r>
            <a:r>
              <a:rPr lang="es-ES" i="1" dirty="0">
                <a:sym typeface="Wingdings" panose="05000000000000000000" pitchFamily="2" charset="2"/>
              </a:rPr>
              <a:t>, </a:t>
            </a:r>
            <a:r>
              <a:rPr lang="es-ES" i="1" dirty="0" err="1">
                <a:sym typeface="Wingdings" panose="05000000000000000000" pitchFamily="2" charset="2"/>
              </a:rPr>
              <a:t>Indeed,Monster</a:t>
            </a:r>
            <a:r>
              <a:rPr lang="es-ES" i="1" dirty="0">
                <a:sym typeface="Wingdings" panose="05000000000000000000" pitchFamily="2" charset="2"/>
              </a:rPr>
              <a:t>…)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</a:t>
            </a:r>
            <a:r>
              <a:rPr lang="es-ES" b="1" i="1" dirty="0">
                <a:sym typeface="Wingdings" panose="05000000000000000000" pitchFamily="2" charset="2"/>
              </a:rPr>
              <a:t>Redes Sociales </a:t>
            </a:r>
            <a:r>
              <a:rPr lang="es-ES" i="1" dirty="0">
                <a:sym typeface="Wingdings" panose="05000000000000000000" pitchFamily="2" charset="2"/>
              </a:rPr>
              <a:t>(</a:t>
            </a:r>
            <a:r>
              <a:rPr lang="es-ES" i="1" dirty="0" err="1">
                <a:sym typeface="Wingdings" panose="05000000000000000000" pitchFamily="2" charset="2"/>
              </a:rPr>
              <a:t>Linkedin</a:t>
            </a:r>
            <a:r>
              <a:rPr lang="es-ES" i="1" dirty="0">
                <a:sym typeface="Wingdings" panose="05000000000000000000" pitchFamily="2" charset="2"/>
              </a:rPr>
              <a:t>, Instagram, FB)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</a:t>
            </a:r>
            <a:r>
              <a:rPr lang="es-ES" b="1" i="1" dirty="0">
                <a:sym typeface="Wingdings" panose="05000000000000000000" pitchFamily="2" charset="2"/>
              </a:rPr>
              <a:t>Candidatura espontánea </a:t>
            </a:r>
            <a:r>
              <a:rPr lang="es-ES" i="1" dirty="0">
                <a:sym typeface="Wingdings" panose="05000000000000000000" pitchFamily="2" charset="2"/>
              </a:rPr>
              <a:t>(webs de las empresas/mails de contacto)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</a:t>
            </a:r>
            <a:r>
              <a:rPr lang="es-ES" b="1" i="1" dirty="0" err="1">
                <a:sym typeface="Wingdings" panose="05000000000000000000" pitchFamily="2" charset="2"/>
              </a:rPr>
              <a:t>ETT’s</a:t>
            </a:r>
            <a:r>
              <a:rPr lang="es-ES" b="1" i="1" dirty="0">
                <a:sym typeface="Wingdings" panose="05000000000000000000" pitchFamily="2" charset="2"/>
              </a:rPr>
              <a:t> </a:t>
            </a:r>
            <a:r>
              <a:rPr lang="es-ES" i="1" dirty="0">
                <a:sym typeface="Wingdings" panose="05000000000000000000" pitchFamily="2" charset="2"/>
              </a:rPr>
              <a:t>(Randstad, Adecco, Manpower, </a:t>
            </a:r>
            <a:r>
              <a:rPr lang="es-ES" i="1" dirty="0" err="1">
                <a:sym typeface="Wingdings" panose="05000000000000000000" pitchFamily="2" charset="2"/>
              </a:rPr>
              <a:t>Eurofirms</a:t>
            </a:r>
            <a:r>
              <a:rPr lang="es-ES" i="1" dirty="0">
                <a:sym typeface="Wingdings" panose="05000000000000000000" pitchFamily="2" charset="2"/>
              </a:rPr>
              <a:t>, Michael Page, </a:t>
            </a:r>
            <a:r>
              <a:rPr lang="es-ES" i="1" dirty="0" err="1">
                <a:sym typeface="Wingdings" panose="05000000000000000000" pitchFamily="2" charset="2"/>
              </a:rPr>
              <a:t>etc</a:t>
            </a:r>
            <a:r>
              <a:rPr lang="es-ES" i="1" dirty="0">
                <a:sym typeface="Wingdings" panose="05000000000000000000" pitchFamily="2" charset="2"/>
              </a:rPr>
              <a:t>…)</a:t>
            </a:r>
          </a:p>
          <a:p>
            <a:pPr marL="0" indent="0">
              <a:buNone/>
            </a:pPr>
            <a:r>
              <a:rPr lang="es-ES" i="1" dirty="0">
                <a:sym typeface="Wingdings" panose="05000000000000000000" pitchFamily="2" charset="2"/>
              </a:rPr>
              <a:t></a:t>
            </a:r>
            <a:r>
              <a:rPr lang="es-ES" b="1" i="1" dirty="0">
                <a:sym typeface="Wingdings" panose="05000000000000000000" pitchFamily="2" charset="2"/>
              </a:rPr>
              <a:t>Acudir a ferias de empleo </a:t>
            </a:r>
            <a:r>
              <a:rPr lang="es-ES" i="1" dirty="0">
                <a:sym typeface="Wingdings" panose="05000000000000000000" pitchFamily="2" charset="2"/>
              </a:rPr>
              <a:t>(Empleo </a:t>
            </a:r>
            <a:r>
              <a:rPr lang="es-ES" i="1" dirty="0" err="1">
                <a:sym typeface="Wingdings" panose="05000000000000000000" pitchFamily="2" charset="2"/>
              </a:rPr>
              <a:t>Weekend</a:t>
            </a:r>
            <a:r>
              <a:rPr lang="es-ES" i="1" dirty="0">
                <a:sym typeface="Wingdings" panose="05000000000000000000" pitchFamily="2" charset="2"/>
              </a:rPr>
              <a:t> UMH, </a:t>
            </a:r>
            <a:r>
              <a:rPr lang="es-ES" i="1" dirty="0" err="1">
                <a:sym typeface="Wingdings" panose="05000000000000000000" pitchFamily="2" charset="2"/>
              </a:rPr>
              <a:t>etc</a:t>
            </a:r>
            <a:r>
              <a:rPr lang="es-ES" i="1" dirty="0">
                <a:sym typeface="Wingdings" panose="05000000000000000000" pitchFamily="2" charset="2"/>
              </a:rPr>
              <a:t>…)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2351BC-7A56-4E56-B6C2-B12D85609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06" y="6311900"/>
            <a:ext cx="5463988" cy="365125"/>
          </a:xfrm>
        </p:spPr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557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5EAAB813-CC31-48F2-A6FC-13956D8F5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6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/>
              <a:t>CONSEJOS PRÁCTICOS : BÚSQUEDA DE EMPLEO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C645EA-F1DF-4693-94C4-4D0669FE7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036"/>
            <a:ext cx="10780060" cy="4849906"/>
          </a:xfrm>
        </p:spPr>
        <p:txBody>
          <a:bodyPr/>
          <a:lstStyle/>
          <a:p>
            <a:pPr marL="0" indent="0" algn="ctr">
              <a:buNone/>
            </a:pPr>
            <a:r>
              <a:rPr lang="es-ES" b="1" dirty="0"/>
              <a:t>ANÉCDOTA PERSONAL: Charla informativa RRHH</a:t>
            </a:r>
          </a:p>
          <a:p>
            <a:pPr algn="ctr"/>
            <a:endParaRPr lang="es-ES" dirty="0"/>
          </a:p>
          <a:p>
            <a:pPr marL="0" indent="0">
              <a:buNone/>
            </a:pPr>
            <a:r>
              <a:rPr lang="es-ES" b="1" dirty="0"/>
              <a:t>3) Escucha activa </a:t>
            </a:r>
            <a:r>
              <a:rPr lang="es-ES" dirty="0"/>
              <a:t>pero ;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b="1" dirty="0"/>
              <a:t>4) Creed en vuestro potencial </a:t>
            </a:r>
            <a:r>
              <a:rPr lang="es-ES" dirty="0"/>
              <a:t>(marca personal) aptitudes vs. debilidades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1CA3F607-E533-49EE-AD1F-000C9239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8841" y="6182379"/>
            <a:ext cx="5634318" cy="365125"/>
          </a:xfrm>
        </p:spPr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154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2CE962-912C-4127-A3DB-BD245583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b="1" dirty="0"/>
              <a:t>CONSEJOS PRÁCTICOS : ¿C</a:t>
            </a:r>
            <a:r>
              <a:rPr lang="es-ES" b="1" dirty="0"/>
              <a:t>ómo lo hice yo?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2B4DE-A0DA-4FF5-8D45-A75737EEB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b="1" i="1" dirty="0"/>
              <a:t>MI CASO PARTICULAR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b="1" dirty="0"/>
              <a:t>5) Marcar objetivos a medio/largo plazo </a:t>
            </a:r>
            <a:r>
              <a:rPr lang="es-ES" dirty="0"/>
              <a:t>(mejorar habilidades, idiomas…)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/>
              <a:t>6) Apertura a trabajos coyunturales </a:t>
            </a:r>
            <a:r>
              <a:rPr lang="es-ES" dirty="0"/>
              <a:t>(primeras líneas del CV)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/>
              <a:t>7) Seguir formándose y aprendiendo </a:t>
            </a:r>
            <a:r>
              <a:rPr lang="es-ES" dirty="0"/>
              <a:t>(cursos, idiomas, actualidad legislativa…)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/>
              <a:t>8)Prácticas </a:t>
            </a:r>
            <a:r>
              <a:rPr lang="es-ES" dirty="0"/>
              <a:t>(curriculares/extracurriculares)</a:t>
            </a:r>
          </a:p>
          <a:p>
            <a:pPr marL="0" indent="0">
              <a:buNone/>
            </a:pPr>
            <a:endParaRPr lang="es-ES" b="1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03A242-4373-4868-BF6D-261BA306A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9194" y="6310312"/>
            <a:ext cx="5813612" cy="365125"/>
          </a:xfrm>
        </p:spPr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679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49B8F-E387-405F-8FB3-81B95C1BD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7988" cy="1281113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b="1" dirty="0"/>
              <a:t>CONSEJOS PRÁCTICOS : En la entrevista de trabajo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FDE972-EEAD-4E0B-B973-005CA8D17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/>
              <a:t>9) Informarse sobre la empresa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/>
              <a:t>10) Ser naturales 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/>
              <a:t>11) Expresar la realidad </a:t>
            </a:r>
            <a:r>
              <a:rPr lang="es-ES" dirty="0"/>
              <a:t>(no invención)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0FC5D9-2D0B-4086-815C-3C0BE1A16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65712" y="6310312"/>
            <a:ext cx="5060576" cy="365125"/>
          </a:xfrm>
        </p:spPr>
        <p:txBody>
          <a:bodyPr/>
          <a:lstStyle/>
          <a:p>
            <a:r>
              <a:rPr lang="pt-BR" dirty="0"/>
              <a:t>Guillermo Pérez Velasco - XXV Jornadas de </a:t>
            </a:r>
            <a:r>
              <a:rPr lang="pt-BR" dirty="0" err="1"/>
              <a:t>empleo</a:t>
            </a:r>
            <a:r>
              <a:rPr lang="pt-BR" dirty="0"/>
              <a:t> UMH - 2021/2022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0249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F0F7C-14D6-4610-AD28-FED4AAB6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400" b="1" dirty="0"/>
              <a:t>CONSEJOS PRÁCTICOS : Llegada a una empresa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8F0049-564F-4C90-A7FF-5CF33C634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i="1" dirty="0"/>
              <a:t>12) Aprender a relativizar problemas/situaciones </a:t>
            </a:r>
          </a:p>
          <a:p>
            <a:endParaRPr lang="es-ES" i="1" dirty="0"/>
          </a:p>
          <a:p>
            <a:pPr marL="0" indent="0">
              <a:buNone/>
            </a:pPr>
            <a:r>
              <a:rPr lang="es-ES" b="1" i="1" dirty="0"/>
              <a:t>13) Orden de prioridades </a:t>
            </a:r>
            <a:r>
              <a:rPr lang="es-ES" b="1" i="1"/>
              <a:t>y organización</a:t>
            </a:r>
            <a:endParaRPr lang="es-ES" b="1" i="1" dirty="0"/>
          </a:p>
          <a:p>
            <a:endParaRPr lang="es-ES" i="1" dirty="0"/>
          </a:p>
          <a:p>
            <a:pPr marL="0" indent="0">
              <a:buNone/>
            </a:pPr>
            <a:r>
              <a:rPr lang="es-ES" b="1" i="1" dirty="0"/>
              <a:t>14) Humildad </a:t>
            </a:r>
          </a:p>
          <a:p>
            <a:pPr marL="0" indent="0">
              <a:buNone/>
            </a:pPr>
            <a:endParaRPr lang="es-ES" b="1" i="1" dirty="0"/>
          </a:p>
          <a:p>
            <a:pPr marL="0" indent="0">
              <a:buNone/>
            </a:pPr>
            <a:r>
              <a:rPr lang="es-ES" b="1" i="1" dirty="0"/>
              <a:t>15) Gestión de las emociones</a:t>
            </a:r>
          </a:p>
          <a:p>
            <a:pPr marL="0" indent="0">
              <a:buNone/>
            </a:pPr>
            <a:endParaRPr lang="es-ES" b="1" i="1" dirty="0"/>
          </a:p>
          <a:p>
            <a:pPr marL="0" indent="0">
              <a:buNone/>
            </a:pPr>
            <a:r>
              <a:rPr lang="es-ES" b="1" i="1" dirty="0"/>
              <a:t>16) Adaptabilidad/Adaptación al cambio </a:t>
            </a:r>
            <a:r>
              <a:rPr lang="es-ES" i="1" dirty="0"/>
              <a:t>(polivalencia)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949EC7-266E-4299-85D6-F20F9D208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3323" y="6311900"/>
            <a:ext cx="5625353" cy="365125"/>
          </a:xfrm>
        </p:spPr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205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1575E-DE80-49BA-B566-5C206919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441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¡FIN!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F9912E-11C6-4984-8F12-E228FBE59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7962"/>
            <a:ext cx="10515600" cy="35682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3600" b="1" dirty="0"/>
          </a:p>
          <a:p>
            <a:pPr marL="0" indent="0" algn="ctr">
              <a:buNone/>
            </a:pP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E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¡Muchas gracias a </a:t>
            </a:r>
            <a:r>
              <a:rPr lang="es-ES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tod@s</a:t>
            </a:r>
            <a:r>
              <a:rPr lang="es-E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6F8D82-36EC-434F-9AB4-A579F76D7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90900" y="6176963"/>
            <a:ext cx="5410200" cy="365125"/>
          </a:xfrm>
        </p:spPr>
        <p:txBody>
          <a:bodyPr/>
          <a:lstStyle/>
          <a:p>
            <a:r>
              <a:rPr lang="pt-BR"/>
              <a:t>Guillermo Pérez Velasco - XXV Jornadas de empleo UMH - 2021/2022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687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582</Words>
  <Application>Microsoft Office PowerPoint</Application>
  <PresentationFormat>Panorámica</PresentationFormat>
  <Paragraphs>84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Office Theme</vt:lpstr>
      <vt:lpstr>XXV Jornadas de empleo - UMH  Relaciones Laborales y RRHH</vt:lpstr>
      <vt:lpstr>PRESENTACIÓN</vt:lpstr>
      <vt:lpstr>CONSEJOS PRÁCTICOS : BÚSQUEDA DE EMPLEO</vt:lpstr>
      <vt:lpstr>CONSEJOS PRÁCTICOS : BÚSQUEDA DE EMPLEO</vt:lpstr>
      <vt:lpstr>CONSEJOS PRÁCTICOS : BÚSQUEDA DE EMPLEO</vt:lpstr>
      <vt:lpstr>CONSEJOS PRÁCTICOS : ¿Cómo lo hice yo?</vt:lpstr>
      <vt:lpstr>CONSEJOS PRÁCTICOS : En la entrevista de trabajo</vt:lpstr>
      <vt:lpstr>CONSEJOS PRÁCTICOS : Llegada a una empresa</vt:lpstr>
      <vt:lpstr>¡FIN!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XXV Jornadas de empleo - UMH  Relaciones Laborales y RRHH</dc:title>
  <dc:creator>Guillermo Pérez Velasco</dc:creator>
  <cp:lastModifiedBy>Guillermo Pérez Velasco</cp:lastModifiedBy>
  <cp:revision>14</cp:revision>
  <dcterms:created xsi:type="dcterms:W3CDTF">2022-03-23T20:45:45Z</dcterms:created>
  <dcterms:modified xsi:type="dcterms:W3CDTF">2022-03-26T09:05:55Z</dcterms:modified>
</cp:coreProperties>
</file>